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6" r:id="rId2"/>
    <p:sldId id="299" r:id="rId3"/>
    <p:sldId id="298" r:id="rId4"/>
    <p:sldId id="300" r:id="rId5"/>
    <p:sldId id="301" r:id="rId6"/>
    <p:sldId id="302" r:id="rId7"/>
    <p:sldId id="294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0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Идентификация кинетических параметров </a:t>
            </a:r>
            <a:br>
              <a:rPr lang="ru-RU" dirty="0"/>
            </a:br>
            <a:r>
              <a:rPr lang="ru-RU" dirty="0"/>
              <a:t>при моделировании химических реакций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661562" y="1281547"/>
            <a:ext cx="9778669" cy="132343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Необходимо определить кинетические параметры изменения концентрации каждого компонента в течение 1 часа с шагом 0.1. Концентрация [C9H20] в начальный момент времени 1 моль / л, концентрации остальных компонентов равны нулю. Построить зависимость С(t) для каждого компонента.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350ED97-EB9C-403C-AE31-F07492F848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083528"/>
              </p:ext>
            </p:extLst>
          </p:nvPr>
        </p:nvGraphicFramePr>
        <p:xfrm>
          <a:off x="302139" y="2850048"/>
          <a:ext cx="5940165" cy="1883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CS ChemDraw Drawing" r:id="rId5" imgW="7759940" imgH="2460819" progId="ChemDraw.Document.6.0">
                  <p:embed/>
                </p:oleObj>
              </mc:Choice>
              <mc:Fallback>
                <p:oleObj name="CS ChemDraw Drawing" r:id="rId5" imgW="7759940" imgH="2460819" progId="ChemDraw.Document.6.0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139" y="2850048"/>
                        <a:ext cx="5940165" cy="1883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564DCDC-CEB7-415F-8766-D74CC46CC39D}"/>
              </a:ext>
            </a:extLst>
          </p:cNvPr>
          <p:cNvSpPr txBox="1">
            <a:spLocks/>
          </p:cNvSpPr>
          <p:nvPr/>
        </p:nvSpPr>
        <p:spPr>
          <a:xfrm>
            <a:off x="302139" y="2565530"/>
            <a:ext cx="3544438" cy="33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dirty="0">
                <a:solidFill>
                  <a:schemeClr val="tx1"/>
                </a:solidFill>
              </a:rPr>
              <a:t>Схема химических превращений: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E2BECA-7D57-4302-B863-BC99FF8BA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39" y="4854024"/>
            <a:ext cx="2527218" cy="1883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952E3E-6259-4E34-B8D9-09678D0E49D4}"/>
              </a:ext>
            </a:extLst>
          </p:cNvPr>
          <p:cNvSpPr txBox="1"/>
          <p:nvPr/>
        </p:nvSpPr>
        <p:spPr>
          <a:xfrm>
            <a:off x="7656218" y="2558240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/>
              <a:t>Результаты эксперимента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D89086C-9AB3-41C4-A72B-C8A5F933F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76385"/>
              </p:ext>
            </p:extLst>
          </p:nvPr>
        </p:nvGraphicFramePr>
        <p:xfrm>
          <a:off x="7147152" y="2927870"/>
          <a:ext cx="4625750" cy="3456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25150">
                  <a:extLst>
                    <a:ext uri="{9D8B030D-6E8A-4147-A177-3AD203B41FA5}">
                      <a16:colId xmlns:a16="http://schemas.microsoft.com/office/drawing/2014/main" val="1686668424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431319422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480000495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1843216258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3995292654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Время, ч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Концентрация компонента, моль / л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420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С</a:t>
                      </a:r>
                      <a:r>
                        <a:rPr lang="ru-RU" sz="1800" u="none" strike="noStrike" baseline="-25000" dirty="0">
                          <a:effectLst/>
                        </a:rPr>
                        <a:t>9</a:t>
                      </a:r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20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С</a:t>
                      </a:r>
                      <a:r>
                        <a:rPr lang="ru-RU" sz="1800" u="none" strike="noStrike" baseline="-25000" dirty="0">
                          <a:effectLst/>
                        </a:rPr>
                        <a:t>9</a:t>
                      </a:r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18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С</a:t>
                      </a:r>
                      <a:r>
                        <a:rPr lang="ru-RU" sz="1800" u="none" strike="noStrike" baseline="-25000" dirty="0">
                          <a:effectLst/>
                        </a:rPr>
                        <a:t>9</a:t>
                      </a:r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16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2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3914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0.1732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568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0.3331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19821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4642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0.6161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60775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686156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16372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63352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44323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03860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8675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496AC-48BC-4743-AFF8-6D9D0843A014}"/>
              </a:ext>
            </a:extLst>
          </p:cNvPr>
          <p:cNvSpPr txBox="1"/>
          <p:nvPr/>
        </p:nvSpPr>
        <p:spPr>
          <a:xfrm>
            <a:off x="354848" y="6113538"/>
            <a:ext cx="8042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где </a:t>
            </a:r>
            <a:r>
              <a:rPr lang="en-US" sz="2000" b="1" i="1" dirty="0"/>
              <a:t>h</a:t>
            </a:r>
            <a:r>
              <a:rPr lang="en-US" sz="2000" dirty="0"/>
              <a:t> – </a:t>
            </a:r>
            <a:r>
              <a:rPr lang="ru-RU" sz="2000" dirty="0"/>
              <a:t>шаг вычисления;  </a:t>
            </a:r>
            <a:r>
              <a:rPr lang="en-US" sz="2000" b="1" i="1" dirty="0"/>
              <a:t>f(x,</a:t>
            </a:r>
            <a:r>
              <a:rPr lang="ru-RU" sz="2000" b="1" i="1" dirty="0"/>
              <a:t> </a:t>
            </a:r>
            <a:r>
              <a:rPr lang="en-US" sz="2000" b="1" i="1" dirty="0"/>
              <a:t>y) </a:t>
            </a:r>
            <a:r>
              <a:rPr lang="en-US" sz="2000" dirty="0"/>
              <a:t>– </a:t>
            </a:r>
            <a:r>
              <a:rPr lang="ru-RU" sz="2000" dirty="0"/>
              <a:t>правая часть дифференциального уравнения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D5000-6012-42DE-92A4-4B2EA108C7AA}"/>
                  </a:ext>
                </a:extLst>
              </p:cNvPr>
              <p:cNvSpPr txBox="1"/>
              <p:nvPr/>
            </p:nvSpPr>
            <p:spPr>
              <a:xfrm>
                <a:off x="2262841" y="2697894"/>
                <a:ext cx="7209538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𝟏𝟏</m:t>
                                          </m:r>
                                        </m:sub>
                                      </m:s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𝟏𝟐</m:t>
                                          </m:r>
                                        </m:sub>
                                      </m:s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𝟏𝟑</m:t>
                                          </m:r>
                                        </m:sub>
                                      </m:s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𝟏𝟒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D5000-6012-42DE-92A4-4B2EA108C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41" y="2697894"/>
                <a:ext cx="7209538" cy="1367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11C1C9-89A3-49C1-954E-F9794DFDE640}"/>
                  </a:ext>
                </a:extLst>
              </p:cNvPr>
              <p:cNvSpPr txBox="1"/>
              <p:nvPr/>
            </p:nvSpPr>
            <p:spPr>
              <a:xfrm>
                <a:off x="354848" y="4305129"/>
                <a:ext cx="17715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11C1C9-89A3-49C1-954E-F9794DFDE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4305129"/>
                <a:ext cx="1771574" cy="246221"/>
              </a:xfrm>
              <a:prstGeom prst="rect">
                <a:avLst/>
              </a:prstGeom>
              <a:blipFill>
                <a:blip r:embed="rId3"/>
                <a:stretch>
                  <a:fillRect l="-1031" b="-317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3830F-E98A-4210-A941-E89ACC043015}"/>
                  </a:ext>
                </a:extLst>
              </p:cNvPr>
              <p:cNvSpPr txBox="1"/>
              <p:nvPr/>
            </p:nvSpPr>
            <p:spPr>
              <a:xfrm>
                <a:off x="354848" y="4718653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3830F-E98A-4210-A941-E89ACC043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4718653"/>
                <a:ext cx="4553491" cy="246221"/>
              </a:xfrm>
              <a:prstGeom prst="rect">
                <a:avLst/>
              </a:prstGeom>
              <a:blipFill>
                <a:blip r:embed="rId4"/>
                <a:stretch>
                  <a:fillRect l="-669" t="-160000" r="-8434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DF71-8BF8-478D-9DE8-3A752F287FA5}"/>
                  </a:ext>
                </a:extLst>
              </p:cNvPr>
              <p:cNvSpPr txBox="1"/>
              <p:nvPr/>
            </p:nvSpPr>
            <p:spPr>
              <a:xfrm>
                <a:off x="354848" y="5132177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DF71-8BF8-478D-9DE8-3A752F287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5132177"/>
                <a:ext cx="4553491" cy="246221"/>
              </a:xfrm>
              <a:prstGeom prst="rect">
                <a:avLst/>
              </a:prstGeom>
              <a:blipFill>
                <a:blip r:embed="rId5"/>
                <a:stretch>
                  <a:fillRect l="-669" t="-162500" r="-8434" b="-24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98F796-2D4E-4B84-B4F2-C4F42E9BA51B}"/>
                  </a:ext>
                </a:extLst>
              </p:cNvPr>
              <p:cNvSpPr txBox="1"/>
              <p:nvPr/>
            </p:nvSpPr>
            <p:spPr>
              <a:xfrm>
                <a:off x="354848" y="5545701"/>
                <a:ext cx="32628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𝟏𝟑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98F796-2D4E-4B84-B4F2-C4F42E9B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5545701"/>
                <a:ext cx="3262816" cy="246221"/>
              </a:xfrm>
              <a:prstGeom prst="rect">
                <a:avLst/>
              </a:prstGeom>
              <a:blipFill>
                <a:blip r:embed="rId6"/>
                <a:stretch>
                  <a:fillRect l="-374" b="-3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E0C808-3CD4-4A3A-94C2-BFA25EA26555}"/>
                  </a:ext>
                </a:extLst>
              </p:cNvPr>
              <p:cNvSpPr txBox="1"/>
              <p:nvPr/>
            </p:nvSpPr>
            <p:spPr>
              <a:xfrm>
                <a:off x="6445884" y="4305129"/>
                <a:ext cx="17715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E0C808-3CD4-4A3A-94C2-BFA25EA2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4305129"/>
                <a:ext cx="1771575" cy="246221"/>
              </a:xfrm>
              <a:prstGeom prst="rect">
                <a:avLst/>
              </a:prstGeom>
              <a:blipFill>
                <a:blip r:embed="rId7"/>
                <a:stretch>
                  <a:fillRect l="-1031" b="-317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64AA12-5155-4121-959B-BEFC3791066D}"/>
                  </a:ext>
                </a:extLst>
              </p:cNvPr>
              <p:cNvSpPr txBox="1"/>
              <p:nvPr/>
            </p:nvSpPr>
            <p:spPr>
              <a:xfrm>
                <a:off x="6445884" y="4718653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64AA12-5155-4121-959B-BEFC3791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4718653"/>
                <a:ext cx="4553491" cy="246221"/>
              </a:xfrm>
              <a:prstGeom prst="rect">
                <a:avLst/>
              </a:prstGeom>
              <a:blipFill>
                <a:blip r:embed="rId8"/>
                <a:stretch>
                  <a:fillRect l="-669" t="-160000" r="-8434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672BF-22CA-4E08-9617-DFAE6CF52850}"/>
                  </a:ext>
                </a:extLst>
              </p:cNvPr>
              <p:cNvSpPr txBox="1"/>
              <p:nvPr/>
            </p:nvSpPr>
            <p:spPr>
              <a:xfrm>
                <a:off x="6445884" y="5132177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672BF-22CA-4E08-9617-DFAE6CF5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5132177"/>
                <a:ext cx="4553491" cy="246221"/>
              </a:xfrm>
              <a:prstGeom prst="rect">
                <a:avLst/>
              </a:prstGeom>
              <a:blipFill>
                <a:blip r:embed="rId9"/>
                <a:stretch>
                  <a:fillRect l="-669" t="-162500" r="-8434" b="-24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2FAFF-16BE-49AA-B49A-B202CCF6D1BD}"/>
                  </a:ext>
                </a:extLst>
              </p:cNvPr>
              <p:cNvSpPr txBox="1"/>
              <p:nvPr/>
            </p:nvSpPr>
            <p:spPr>
              <a:xfrm>
                <a:off x="6445884" y="5545701"/>
                <a:ext cx="32628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𝟐𝟒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𝟏𝟑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2FAFF-16BE-49AA-B49A-B202CCF6D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5545701"/>
                <a:ext cx="3262816" cy="246221"/>
              </a:xfrm>
              <a:prstGeom prst="rect">
                <a:avLst/>
              </a:prstGeom>
              <a:blipFill>
                <a:blip r:embed="rId10"/>
                <a:stretch>
                  <a:fillRect l="-373" b="-3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Объект 14">
                <a:extLst>
                  <a:ext uri="{FF2B5EF4-FFF2-40B4-BE49-F238E27FC236}">
                    <a16:creationId xmlns:a16="http://schemas.microsoft.com/office/drawing/2014/main" id="{C77DC754-FC75-4010-993E-014E0C7167C7}"/>
                  </a:ext>
                </a:extLst>
              </p:cNvPr>
              <p:cNvSpPr txBox="1"/>
              <p:nvPr/>
            </p:nvSpPr>
            <p:spPr>
              <a:xfrm>
                <a:off x="3724485" y="1326175"/>
                <a:ext cx="2143125" cy="90026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5" name="Объект 14">
                <a:extLst>
                  <a:ext uri="{FF2B5EF4-FFF2-40B4-BE49-F238E27FC236}">
                    <a16:creationId xmlns:a16="http://schemas.microsoft.com/office/drawing/2014/main" id="{C77DC754-FC75-4010-993E-014E0C716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485" y="1326175"/>
                <a:ext cx="2143125" cy="900268"/>
              </a:xfrm>
              <a:prstGeom prst="rect">
                <a:avLst/>
              </a:prstGeom>
              <a:blipFill>
                <a:blip r:embed="rId11"/>
                <a:stretch>
                  <a:fillRect b="-5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F74B3-2E44-4CC1-B264-CA652945A09F}"/>
                  </a:ext>
                </a:extLst>
              </p:cNvPr>
              <p:cNvSpPr txBox="1"/>
              <p:nvPr/>
            </p:nvSpPr>
            <p:spPr>
              <a:xfrm>
                <a:off x="838200" y="947766"/>
                <a:ext cx="2695161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F74B3-2E44-4CC1-B264-CA652945A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47766"/>
                <a:ext cx="2695161" cy="1664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F3B52B-E9AF-40ED-BCF2-6DED6381CE14}"/>
              </a:ext>
            </a:extLst>
          </p:cNvPr>
          <p:cNvSpPr/>
          <p:nvPr/>
        </p:nvSpPr>
        <p:spPr>
          <a:xfrm>
            <a:off x="838200" y="2770516"/>
            <a:ext cx="112356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genetic_algorithm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bounds: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fun: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(genes,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actual_values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popsize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POP_SIZE;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selection_size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SELECTSIZE;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mutation_limits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MUTATIONLIMITS;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mutation_range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MUTATIONRANGE;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generations_count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GENERATIONSCOUNT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FA8DB5-8A3D-4EBC-85D3-5C6B2BF30B54}"/>
              </a:ext>
            </a:extLst>
          </p:cNvPr>
          <p:cNvSpPr/>
          <p:nvPr/>
        </p:nvSpPr>
        <p:spPr>
          <a:xfrm>
            <a:off x="838200" y="947766"/>
            <a:ext cx="6588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const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POP_SIZE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SELECTSIZE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MUTATIONLIMITS: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MUTATIONRANGE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GENERATIONSCOUNT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0CA18-02DC-486F-B844-E8AE17D51FB6}"/>
              </a:ext>
            </a:extLst>
          </p:cNvPr>
          <p:cNvSpPr txBox="1"/>
          <p:nvPr/>
        </p:nvSpPr>
        <p:spPr>
          <a:xfrm>
            <a:off x="838200" y="5735216"/>
            <a:ext cx="985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Выполняет поиск глобального минимума функции нескольких переменных на широком интервале возможных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99416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Параметры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E9D1742-267E-4C9B-AE9E-C135960BA9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390" y="868057"/>
          <a:ext cx="11787675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183">
                  <a:extLst>
                    <a:ext uri="{9D8B030D-6E8A-4147-A177-3AD203B41FA5}">
                      <a16:colId xmlns:a16="http://schemas.microsoft.com/office/drawing/2014/main" val="2455186711"/>
                    </a:ext>
                  </a:extLst>
                </a:gridCol>
                <a:gridCol w="8406492">
                  <a:extLst>
                    <a:ext uri="{9D8B030D-6E8A-4147-A177-3AD203B41FA5}">
                      <a16:colId xmlns:a16="http://schemas.microsoft.com/office/drawing/2014/main" val="208705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bounds: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Границы для искомых переменных. Данный параметр задается в виде массива массивов минимального и максимального значения для каждой из искомых переменных, т.е. количество строк в массиве </a:t>
                      </a:r>
                      <a:r>
                        <a:rPr lang="en-US" dirty="0"/>
                        <a:t>bounds </a:t>
                      </a:r>
                      <a:r>
                        <a:rPr lang="ru-RU" dirty="0"/>
                        <a:t>равно количеству искомых переменных.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68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(genes,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Целевая функция, которую нужно минимизировать.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искомые переменные;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фактические значения, по которым определяется степень соответствия текущего решения.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43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actual_values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 же, что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2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popsize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популяции, по умолчанию равен 100.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3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Пределы для коэффициента мутации генов, определяют интервалы в которых может изменяться значение мутированного гена. Значение мутированного гена вычисляется как произведение коэффициента мутации на первоначальное значение гена. По умолчанию </a:t>
                      </a:r>
                      <a:r>
                        <a:rPr lang="en-US" dirty="0"/>
                        <a:t>[</a:t>
                      </a:r>
                      <a:r>
                        <a:rPr lang="ru-RU" dirty="0"/>
                        <a:t>0.5, 1.2</a:t>
                      </a:r>
                      <a:r>
                        <a:rPr lang="en-US" dirty="0"/>
                        <a:t>]</a:t>
                      </a:r>
                      <a:r>
                        <a:rPr lang="ru-RU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1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mutation_range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Коэффициент, определяющий силу мутации (перемножается с элементами массива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ru-RU" dirty="0"/>
                        <a:t>). Затухает в течение эволюции. По умолчанию равен 1.5.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8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generations_count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Наблюдаемое количество поколений. По умолчанию равно 10.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2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66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Результат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2C9B1-E909-4EF8-883F-53D32325F3E1}"/>
              </a:ext>
            </a:extLst>
          </p:cNvPr>
          <p:cNvSpPr txBox="1"/>
          <p:nvPr/>
        </p:nvSpPr>
        <p:spPr>
          <a:xfrm>
            <a:off x="838201" y="1324947"/>
            <a:ext cx="1113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Возвращает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ru-RU" dirty="0">
                <a:solidFill>
                  <a:srgbClr val="000000"/>
                </a:solidFill>
              </a:rPr>
              <a:t>, содержащий лучшие решения для каждого из рассчитанных поколений и значения соответствующих коэффициентов приспособленности для каждого из полученных решений.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FEFD8-6729-4FFF-BD07-45C8D369CA34}"/>
              </a:ext>
            </a:extLst>
          </p:cNvPr>
          <p:cNvSpPr txBox="1"/>
          <p:nvPr/>
        </p:nvSpPr>
        <p:spPr>
          <a:xfrm>
            <a:off x="838200" y="2369131"/>
            <a:ext cx="915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строк в возвращаемом массиве равно количеству рассчитанных поколений.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4EFB6-78AA-4281-A706-692F2AAA3C45}"/>
              </a:ext>
            </a:extLst>
          </p:cNvPr>
          <p:cNvSpPr txBox="1"/>
          <p:nvPr/>
        </p:nvSpPr>
        <p:spPr>
          <a:xfrm>
            <a:off x="838200" y="2859317"/>
            <a:ext cx="1113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столбцов в возвращаемом массиве равно количеству значений в каждом решении + 1, т.к. последний столбец содержит значения коэффициентов приспособленности.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19A9290-D270-4996-A17A-864A8BBF31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02089" y="3923231"/>
          <a:ext cx="5206480" cy="24307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76809">
                  <a:extLst>
                    <a:ext uri="{9D8B030D-6E8A-4147-A177-3AD203B41FA5}">
                      <a16:colId xmlns:a16="http://schemas.microsoft.com/office/drawing/2014/main" val="410111029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759420170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169437692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233101834"/>
                    </a:ext>
                  </a:extLst>
                </a:gridCol>
                <a:gridCol w="1699244">
                  <a:extLst>
                    <a:ext uri="{9D8B030D-6E8A-4147-A177-3AD203B41FA5}">
                      <a16:colId xmlns:a16="http://schemas.microsoft.com/office/drawing/2014/main" val="591845865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Решение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Приспособленность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2783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13.75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1.97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0.45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0214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11.03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3.51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1125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0.45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62255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0.56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061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0.56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23867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2.39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0.63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9405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11.25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9.94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464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5.74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1.50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11.25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9108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17.10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15.79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4602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10.67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8.84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9.60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1.17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31.84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701850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109B45-72C1-4955-ABFC-D1A70D423AB4}"/>
              </a:ext>
            </a:extLst>
          </p:cNvPr>
          <p:cNvSpPr txBox="1"/>
          <p:nvPr/>
        </p:nvSpPr>
        <p:spPr>
          <a:xfrm>
            <a:off x="3166188" y="35297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Пример:</a:t>
            </a:r>
          </a:p>
        </p:txBody>
      </p:sp>
    </p:spTree>
    <p:extLst>
      <p:ext uri="{BB962C8B-B14F-4D97-AF65-F5344CB8AC3E}">
        <p14:creationId xmlns:p14="http://schemas.microsoft.com/office/powerpoint/2010/main" val="414018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8279</TotalTime>
  <Words>696</Words>
  <Application>Microsoft Office PowerPoint</Application>
  <PresentationFormat>Широкоэкранный</PresentationFormat>
  <Paragraphs>173</Paragraphs>
  <Slides>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CS ChemDraw Drawing</vt:lpstr>
      <vt:lpstr>Системный анализ процессов химической технологии</vt:lpstr>
      <vt:lpstr>Задача</vt:lpstr>
      <vt:lpstr>МЕТОД РУНГЕ-КУТТЫ</vt:lpstr>
      <vt:lpstr>UGeneticAlgorithm.genetic_algorithm</vt:lpstr>
      <vt:lpstr>Параметры функции UGeneticAlgorithm.genetic_algorithm</vt:lpstr>
      <vt:lpstr>Результат функции UGeneticAlgorithm.genetic_algorithm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117</cp:revision>
  <dcterms:created xsi:type="dcterms:W3CDTF">2020-11-19T09:51:55Z</dcterms:created>
  <dcterms:modified xsi:type="dcterms:W3CDTF">2021-02-28T13:32:15Z</dcterms:modified>
</cp:coreProperties>
</file>